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75" r:id="rId3"/>
    <p:sldId id="276" r:id="rId4"/>
    <p:sldId id="265" r:id="rId5"/>
    <p:sldId id="266" r:id="rId6"/>
    <p:sldId id="267" r:id="rId7"/>
    <p:sldId id="269" r:id="rId8"/>
    <p:sldId id="268" r:id="rId9"/>
    <p:sldId id="270" r:id="rId10"/>
    <p:sldId id="260" r:id="rId11"/>
    <p:sldId id="262" r:id="rId12"/>
    <p:sldId id="277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1A5C"/>
    <a:srgbClr val="DEE9FE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A32DA-772E-44B4-9C8E-A64017C4F8BA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B4B11-BF0A-4EC0-A20B-FFFB8D4217C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44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27D46FE-125C-47F7-A1CB-AC41DB6DD6FB}" type="slidenum">
              <a:rPr lang="hr-HR" altLang="sr-Latn-RS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r-HR" altLang="sr-Latn-RS" smtClean="0">
              <a:latin typeface="Arial" charset="0"/>
              <a:cs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BD35D48-7767-4A09-ACEC-02F410F5BD78}" type="datetimeFigureOut">
              <a:rPr lang="hr-HR" smtClean="0"/>
              <a:t>9.12.2013.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7D67A6-582C-41EB-ACB6-7E5306768D3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718925" y="3933056"/>
            <a:ext cx="7676169" cy="830997"/>
          </a:xfrm>
          <a:prstGeom prst="rect">
            <a:avLst/>
          </a:prstGeom>
          <a:solidFill>
            <a:srgbClr val="DEE9FE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hr-HR" sz="1400" dirty="0" smtClean="0"/>
              <a:t>Istraživanje Pravobraniteljice za ravnopravnost spolova 2012.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hr-HR" sz="2000" dirty="0" smtClean="0">
                <a:solidFill>
                  <a:srgbClr val="A21A5C"/>
                </a:solidFill>
              </a:rPr>
              <a:t>„Položaj trudnica i majki male djece na tržištu rada”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hr-HR" sz="1400" dirty="0" smtClean="0"/>
              <a:t>Zagreb</a:t>
            </a:r>
            <a:r>
              <a:rPr lang="hr-HR" sz="1400" dirty="0" smtClean="0"/>
              <a:t>, </a:t>
            </a:r>
            <a:r>
              <a:rPr lang="hr-HR" sz="1400" dirty="0" smtClean="0"/>
              <a:t>10. prosinca </a:t>
            </a:r>
            <a:r>
              <a:rPr lang="hr-HR" sz="1400" dirty="0" smtClean="0"/>
              <a:t>2013.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41907" y="620688"/>
            <a:ext cx="7272808" cy="396875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20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67346" y="5438500"/>
            <a:ext cx="602819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hr-HR" sz="1400" b="0" dirty="0" smtClean="0">
                <a:cs typeface="+mn-cs"/>
              </a:rPr>
              <a:t>Pravobraniteljica za ravnopravnost spolova</a:t>
            </a:r>
          </a:p>
          <a:p>
            <a:pPr algn="ctr" eaLnBrk="1" hangingPunct="1">
              <a:defRPr/>
            </a:pPr>
            <a:r>
              <a:rPr lang="hr-HR" sz="1400" b="0" dirty="0" err="1" smtClean="0">
                <a:cs typeface="+mn-cs"/>
              </a:rPr>
              <a:t>Preobraženska</a:t>
            </a:r>
            <a:r>
              <a:rPr lang="hr-HR" sz="1400" b="0" dirty="0" smtClean="0">
                <a:cs typeface="+mn-cs"/>
              </a:rPr>
              <a:t> </a:t>
            </a:r>
            <a:r>
              <a:rPr lang="hr-HR" sz="1400" b="0" dirty="0" smtClean="0">
                <a:cs typeface="+mn-cs"/>
              </a:rPr>
              <a:t>4/I, 10000 Zagreb, </a:t>
            </a:r>
            <a:r>
              <a:rPr lang="hr-HR" sz="1400" b="0" dirty="0" err="1" smtClean="0">
                <a:cs typeface="+mn-cs"/>
              </a:rPr>
              <a:t>tel</a:t>
            </a:r>
            <a:r>
              <a:rPr lang="hr-HR" sz="1400" b="0" dirty="0" smtClean="0">
                <a:cs typeface="+mn-cs"/>
              </a:rPr>
              <a:t>: 48 48 100, </a:t>
            </a:r>
            <a:endParaRPr lang="hr-HR" sz="1400" b="0" dirty="0" smtClean="0">
              <a:cs typeface="+mn-cs"/>
            </a:endParaRPr>
          </a:p>
          <a:p>
            <a:pPr algn="ctr" eaLnBrk="1" hangingPunct="1">
              <a:defRPr/>
            </a:pPr>
            <a:r>
              <a:rPr lang="hr-HR" sz="1400" b="0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ravnopravnost@</a:t>
            </a:r>
            <a:r>
              <a:rPr lang="hr-HR" sz="1400" b="0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prs.hr</a:t>
            </a:r>
            <a:r>
              <a:rPr lang="hr-HR" sz="1400" b="0" dirty="0" smtClean="0">
                <a:cs typeface="+mn-cs"/>
              </a:rPr>
              <a:t>, www.prs.hr</a:t>
            </a:r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79" y="5290006"/>
            <a:ext cx="1628165" cy="88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030" y="1556792"/>
            <a:ext cx="4211960" cy="2201312"/>
          </a:xfrm>
          <a:prstGeom prst="rect">
            <a:avLst/>
          </a:prstGeom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115616" y="999916"/>
            <a:ext cx="6689041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dirty="0">
                <a:solidFill>
                  <a:srgbClr val="A21A5C"/>
                </a:solidFill>
              </a:rPr>
              <a:t>Višnja Ljubičić, </a:t>
            </a:r>
            <a:r>
              <a:rPr lang="hr-HR" dirty="0" err="1">
                <a:solidFill>
                  <a:srgbClr val="A21A5C"/>
                </a:solidFill>
              </a:rPr>
              <a:t>dip.iur</a:t>
            </a:r>
            <a:r>
              <a:rPr lang="hr-HR" dirty="0">
                <a:solidFill>
                  <a:srgbClr val="A21A5C"/>
                </a:solidFill>
              </a:rPr>
              <a:t>., </a:t>
            </a:r>
            <a:r>
              <a:rPr lang="hr-HR" sz="1400" dirty="0">
                <a:solidFill>
                  <a:srgbClr val="A21A5C"/>
                </a:solidFill>
              </a:rPr>
              <a:t>pravobraniteljica za ravnopravnost spolova</a:t>
            </a:r>
          </a:p>
        </p:txBody>
      </p:sp>
    </p:spTree>
    <p:extLst>
      <p:ext uri="{BB962C8B-B14F-4D97-AF65-F5344CB8AC3E}">
        <p14:creationId xmlns:p14="http://schemas.microsoft.com/office/powerpoint/2010/main" val="135327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442" y="0"/>
            <a:ext cx="6336704" cy="338554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6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947578"/>
            <a:ext cx="980093" cy="53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27584" y="4365104"/>
            <a:ext cx="32403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/>
              <a:t>U </a:t>
            </a:r>
            <a:r>
              <a:rPr lang="hr-HR" sz="1600" dirty="0"/>
              <a:t>2012. je samo oko </a:t>
            </a:r>
            <a:r>
              <a:rPr lang="hr-HR" sz="1600" b="1" i="1" dirty="0">
                <a:solidFill>
                  <a:srgbClr val="A21A5C"/>
                </a:solidFill>
              </a:rPr>
              <a:t>2,63% očeva</a:t>
            </a:r>
            <a:r>
              <a:rPr lang="hr-HR" sz="1600" b="1" i="1" dirty="0"/>
              <a:t> </a:t>
            </a:r>
            <a:r>
              <a:rPr lang="hr-HR" sz="1600" i="1" dirty="0"/>
              <a:t>koristilo mogućnost uzimanja dodatnog </a:t>
            </a:r>
            <a:r>
              <a:rPr lang="hr-HR" sz="1600" i="1" dirty="0" err="1"/>
              <a:t>rodiljnog</a:t>
            </a:r>
            <a:r>
              <a:rPr lang="hr-HR" sz="1600" i="1" dirty="0"/>
              <a:t> dopusta i roditeljskog </a:t>
            </a:r>
            <a:r>
              <a:rPr lang="hr-HR" sz="1600" i="1" dirty="0" smtClean="0"/>
              <a:t>dopusta. </a:t>
            </a:r>
            <a:r>
              <a:rPr lang="hr-HR" sz="1200" i="1" dirty="0" smtClean="0"/>
              <a:t>(podaci HZZO)</a:t>
            </a:r>
            <a:endParaRPr lang="hr-HR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88307"/>
            <a:ext cx="2279540" cy="34091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02847" y="970275"/>
            <a:ext cx="288012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i="1" dirty="0" smtClean="0"/>
              <a:t>Dobna </a:t>
            </a:r>
            <a:r>
              <a:rPr lang="hr-HR" sz="1600" i="1" dirty="0"/>
              <a:t>skupina </a:t>
            </a:r>
            <a:r>
              <a:rPr lang="hr-HR" sz="1600" b="1" i="1" dirty="0">
                <a:solidFill>
                  <a:srgbClr val="A21A5C"/>
                </a:solidFill>
              </a:rPr>
              <a:t>25-29 </a:t>
            </a:r>
            <a:r>
              <a:rPr lang="hr-HR" sz="1600" i="1" dirty="0"/>
              <a:t>godina </a:t>
            </a:r>
            <a:r>
              <a:rPr lang="hr-HR" sz="1600" i="1" dirty="0" smtClean="0"/>
              <a:t>već </a:t>
            </a:r>
            <a:r>
              <a:rPr lang="hr-HR" sz="1600" i="1" dirty="0"/>
              <a:t>godinama je najzastupljenija među </a:t>
            </a:r>
            <a:r>
              <a:rPr lang="hr-HR" sz="1600" b="1" i="1" dirty="0">
                <a:solidFill>
                  <a:srgbClr val="A21A5C"/>
                </a:solidFill>
              </a:rPr>
              <a:t>ženama koje su </a:t>
            </a:r>
            <a:r>
              <a:rPr lang="hr-HR" sz="1600" b="1" i="1" dirty="0" smtClean="0">
                <a:solidFill>
                  <a:srgbClr val="A21A5C"/>
                </a:solidFill>
              </a:rPr>
              <a:t>rodile</a:t>
            </a:r>
            <a:r>
              <a:rPr lang="hr-HR" sz="1600" b="1" dirty="0" smtClean="0">
                <a:solidFill>
                  <a:srgbClr val="A21A5C"/>
                </a:solidFill>
              </a:rPr>
              <a:t>. </a:t>
            </a:r>
            <a:r>
              <a:rPr lang="hr-HR" sz="1200" dirty="0" smtClean="0"/>
              <a:t>(podaci HZJZ)</a:t>
            </a:r>
            <a:endParaRPr lang="hr-HR" sz="1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069" y="2492896"/>
            <a:ext cx="25400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16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442" y="0"/>
            <a:ext cx="6336704" cy="338554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6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908342"/>
            <a:ext cx="1052101" cy="573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38" y="1196752"/>
            <a:ext cx="4752529" cy="40197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24128" y="1772816"/>
            <a:ext cx="25922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i="1" dirty="0" smtClean="0"/>
              <a:t>Jedan </a:t>
            </a:r>
            <a:r>
              <a:rPr lang="hr-HR" b="1" i="1" dirty="0"/>
              <a:t>od čimbenika </a:t>
            </a:r>
            <a:r>
              <a:rPr lang="hr-HR" b="1" i="1" dirty="0">
                <a:solidFill>
                  <a:srgbClr val="A21A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aktivnog uključivanja žena na tržište </a:t>
            </a:r>
            <a:r>
              <a:rPr lang="hr-HR" b="1" i="1" dirty="0" smtClean="0">
                <a:solidFill>
                  <a:srgbClr val="A21A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rada je </a:t>
            </a:r>
            <a:r>
              <a:rPr lang="hr-HR" b="1" i="1" dirty="0">
                <a:solidFill>
                  <a:srgbClr val="A21A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stvaranje uvjeta za</a:t>
            </a:r>
            <a:r>
              <a:rPr lang="hr-HR" dirty="0">
                <a:solidFill>
                  <a:srgbClr val="A21A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b="1" i="1" dirty="0">
                <a:solidFill>
                  <a:srgbClr val="A21A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usklađivanje obiteljskog i poslovnog života</a:t>
            </a:r>
            <a:r>
              <a:rPr lang="hr-HR" dirty="0">
                <a:solidFill>
                  <a:srgbClr val="A21A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59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718925" y="3933056"/>
            <a:ext cx="7676169" cy="830997"/>
          </a:xfrm>
          <a:prstGeom prst="rect">
            <a:avLst/>
          </a:prstGeom>
          <a:solidFill>
            <a:srgbClr val="DEE9FE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hr-HR" sz="1400" dirty="0" smtClean="0"/>
              <a:t>Istraživanje Pravobraniteljice za ravnopravnost spolova 2012.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hr-HR" sz="2000" dirty="0" smtClean="0">
                <a:solidFill>
                  <a:srgbClr val="A21A5C"/>
                </a:solidFill>
              </a:rPr>
              <a:t>„Položaj trudnica i majki male djece na tržištu rada”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hr-HR" sz="1400" dirty="0" smtClean="0"/>
              <a:t>Zagreb</a:t>
            </a:r>
            <a:r>
              <a:rPr lang="hr-HR" sz="1400" dirty="0" smtClean="0"/>
              <a:t>, </a:t>
            </a:r>
            <a:r>
              <a:rPr lang="hr-HR" sz="1400" dirty="0" smtClean="0"/>
              <a:t>10. prosinca </a:t>
            </a:r>
            <a:r>
              <a:rPr lang="hr-HR" sz="1400" dirty="0" smtClean="0"/>
              <a:t>2013.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41907" y="620688"/>
            <a:ext cx="7272808" cy="396875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20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67346" y="5438500"/>
            <a:ext cx="602819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hr-HR" sz="1400" b="0" dirty="0" smtClean="0">
                <a:cs typeface="+mn-cs"/>
              </a:rPr>
              <a:t>Pravobraniteljica za ravnopravnost spolova</a:t>
            </a:r>
          </a:p>
          <a:p>
            <a:pPr algn="ctr" eaLnBrk="1" hangingPunct="1">
              <a:defRPr/>
            </a:pPr>
            <a:r>
              <a:rPr lang="hr-HR" sz="1400" b="0" dirty="0" err="1" smtClean="0">
                <a:cs typeface="+mn-cs"/>
              </a:rPr>
              <a:t>Preobraženska</a:t>
            </a:r>
            <a:r>
              <a:rPr lang="hr-HR" sz="1400" b="0" dirty="0" smtClean="0">
                <a:cs typeface="+mn-cs"/>
              </a:rPr>
              <a:t> </a:t>
            </a:r>
            <a:r>
              <a:rPr lang="hr-HR" sz="1400" b="0" dirty="0" smtClean="0">
                <a:cs typeface="+mn-cs"/>
              </a:rPr>
              <a:t>4/I, 10000 Zagreb, </a:t>
            </a:r>
            <a:r>
              <a:rPr lang="hr-HR" sz="1400" b="0" dirty="0" err="1" smtClean="0">
                <a:cs typeface="+mn-cs"/>
              </a:rPr>
              <a:t>tel</a:t>
            </a:r>
            <a:r>
              <a:rPr lang="hr-HR" sz="1400" b="0" dirty="0" smtClean="0">
                <a:cs typeface="+mn-cs"/>
              </a:rPr>
              <a:t>: 48 48 100, </a:t>
            </a:r>
            <a:endParaRPr lang="hr-HR" sz="1400" b="0" dirty="0" smtClean="0">
              <a:cs typeface="+mn-cs"/>
            </a:endParaRPr>
          </a:p>
          <a:p>
            <a:pPr algn="ctr" eaLnBrk="1" hangingPunct="1">
              <a:defRPr/>
            </a:pPr>
            <a:r>
              <a:rPr lang="hr-HR" sz="1400" b="0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ravnopravnost@</a:t>
            </a:r>
            <a:r>
              <a:rPr lang="hr-HR" sz="1400" b="0" dirty="0" err="1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prs.hr</a:t>
            </a:r>
            <a:r>
              <a:rPr lang="hr-HR" sz="1400" b="0" dirty="0" smtClean="0">
                <a:cs typeface="+mn-cs"/>
              </a:rPr>
              <a:t>, www.prs.hr</a:t>
            </a:r>
          </a:p>
        </p:txBody>
      </p:sp>
      <p:pic>
        <p:nvPicPr>
          <p:cNvPr id="8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79" y="5290006"/>
            <a:ext cx="1628165" cy="88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030" y="1556792"/>
            <a:ext cx="4211960" cy="2201312"/>
          </a:xfrm>
          <a:prstGeom prst="rect">
            <a:avLst/>
          </a:prstGeom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115616" y="999916"/>
            <a:ext cx="6689041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dirty="0">
                <a:solidFill>
                  <a:srgbClr val="A21A5C"/>
                </a:solidFill>
              </a:rPr>
              <a:t>Višnja Ljubičić, </a:t>
            </a:r>
            <a:r>
              <a:rPr lang="hr-HR" dirty="0" err="1">
                <a:solidFill>
                  <a:srgbClr val="A21A5C"/>
                </a:solidFill>
              </a:rPr>
              <a:t>dip.iur</a:t>
            </a:r>
            <a:r>
              <a:rPr lang="hr-HR" dirty="0">
                <a:solidFill>
                  <a:srgbClr val="A21A5C"/>
                </a:solidFill>
              </a:rPr>
              <a:t>., </a:t>
            </a:r>
            <a:r>
              <a:rPr lang="hr-HR" sz="1400" dirty="0">
                <a:solidFill>
                  <a:srgbClr val="A21A5C"/>
                </a:solidFill>
              </a:rPr>
              <a:t>pravobraniteljica za ravnopravnost spolova</a:t>
            </a:r>
          </a:p>
        </p:txBody>
      </p:sp>
    </p:spTree>
    <p:extLst>
      <p:ext uri="{BB962C8B-B14F-4D97-AF65-F5344CB8AC3E}">
        <p14:creationId xmlns:p14="http://schemas.microsoft.com/office/powerpoint/2010/main" val="229302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611559" y="1017747"/>
            <a:ext cx="3816608" cy="195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buNone/>
              <a:defRPr/>
            </a:pPr>
            <a:r>
              <a:rPr lang="hr-HR" sz="2000" dirty="0">
                <a:latin typeface="Calibri" panose="020F0502020204030204" pitchFamily="34" charset="0"/>
              </a:rPr>
              <a:t>Cilj </a:t>
            </a:r>
            <a:r>
              <a:rPr lang="hr-HR" sz="2000" dirty="0" smtClean="0">
                <a:latin typeface="Calibri" panose="020F0502020204030204" pitchFamily="34" charset="0"/>
              </a:rPr>
              <a:t>istraživanja: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hr-HR" sz="1600" dirty="0">
                <a:latin typeface="Calibri" panose="020F0502020204030204" pitchFamily="34" charset="0"/>
              </a:rPr>
              <a:t>-</a:t>
            </a:r>
            <a:r>
              <a:rPr lang="hr-HR" sz="1600" dirty="0" smtClean="0">
                <a:latin typeface="Calibri" panose="020F0502020204030204" pitchFamily="34" charset="0"/>
              </a:rPr>
              <a:t> uvid </a:t>
            </a:r>
            <a:r>
              <a:rPr lang="hr-HR" sz="1600" dirty="0">
                <a:latin typeface="Calibri" panose="020F0502020204030204" pitchFamily="34" charset="0"/>
              </a:rPr>
              <a:t>u iskustvo žena koje pokušavaju osigurati pristup tržištu rada ili aktivno sudjelovati na tržištu rada za vrijeme svoje trudnoće, odnosno u razdoblju neposredno nakon poroda u kojem su brinule za malu djecu (</a:t>
            </a:r>
            <a:r>
              <a:rPr lang="hr-HR" sz="1600" dirty="0" err="1">
                <a:latin typeface="Calibri" panose="020F0502020204030204" pitchFamily="34" charset="0"/>
              </a:rPr>
              <a:t>rodiljni</a:t>
            </a:r>
            <a:r>
              <a:rPr lang="hr-HR" sz="1600" dirty="0">
                <a:latin typeface="Calibri" panose="020F0502020204030204" pitchFamily="34" charset="0"/>
              </a:rPr>
              <a:t> period</a:t>
            </a:r>
            <a:r>
              <a:rPr lang="hr-HR" sz="1600" dirty="0" smtClean="0">
                <a:latin typeface="Calibri" panose="020F0502020204030204" pitchFamily="34" charset="0"/>
              </a:rPr>
              <a:t>).</a:t>
            </a:r>
            <a:endParaRPr lang="hr-HR" altLang="sr-Latn-RS" sz="1600" dirty="0" smtClean="0">
              <a:latin typeface="Calibri" panose="020F0502020204030204" pitchFamily="34" charset="0"/>
            </a:endParaRPr>
          </a:p>
        </p:txBody>
      </p:sp>
      <p:pic>
        <p:nvPicPr>
          <p:cNvPr id="819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397" y="5973665"/>
            <a:ext cx="999415" cy="54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1559" y="3140968"/>
            <a:ext cx="360077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Metodologija:</a:t>
            </a:r>
          </a:p>
          <a:p>
            <a:endParaRPr lang="hr-HR" dirty="0"/>
          </a:p>
          <a:p>
            <a:r>
              <a:rPr lang="hr-HR" sz="1400" b="1" dirty="0">
                <a:solidFill>
                  <a:srgbClr val="A21A5C"/>
                </a:solidFill>
                <a:latin typeface="Calibri" panose="020F0502020204030204" pitchFamily="34" charset="0"/>
              </a:rPr>
              <a:t>u suradnji s </a:t>
            </a:r>
            <a:r>
              <a:rPr lang="hr-HR" sz="1400" b="1" dirty="0" smtClean="0">
                <a:solidFill>
                  <a:srgbClr val="A21A5C"/>
                </a:solidFill>
                <a:latin typeface="Calibri" panose="020F0502020204030204" pitchFamily="34" charset="0"/>
              </a:rPr>
              <a:t>HZZ-om</a:t>
            </a:r>
            <a:r>
              <a:rPr lang="hr-HR" sz="1400" b="1" dirty="0">
                <a:solidFill>
                  <a:srgbClr val="A21A5C"/>
                </a:solidFill>
                <a:latin typeface="Calibri" panose="020F0502020204030204" pitchFamily="34" charset="0"/>
              </a:rPr>
              <a:t> </a:t>
            </a:r>
            <a:r>
              <a:rPr lang="hr-HR" sz="1400" dirty="0" smtClean="0">
                <a:latin typeface="Calibri" panose="020F0502020204030204" pitchFamily="34" charset="0"/>
              </a:rPr>
              <a:t>- upitnici poslani </a:t>
            </a:r>
            <a:r>
              <a:rPr lang="hr-HR" sz="1400" dirty="0">
                <a:latin typeface="Calibri" panose="020F0502020204030204" pitchFamily="34" charset="0"/>
              </a:rPr>
              <a:t>poštom prema 500 nezaposlenih </a:t>
            </a:r>
            <a:r>
              <a:rPr lang="hr-HR" sz="1400" dirty="0" smtClean="0">
                <a:latin typeface="Calibri" panose="020F0502020204030204" pitchFamily="34" charset="0"/>
              </a:rPr>
              <a:t>žena;</a:t>
            </a:r>
            <a:endParaRPr lang="hr-HR" sz="1400" dirty="0">
              <a:latin typeface="Calibri" panose="020F0502020204030204" pitchFamily="34" charset="0"/>
            </a:endParaRPr>
          </a:p>
          <a:p>
            <a:r>
              <a:rPr lang="hr-HR" sz="1400" b="1" dirty="0">
                <a:solidFill>
                  <a:srgbClr val="A21A5C"/>
                </a:solidFill>
                <a:latin typeface="Calibri" panose="020F0502020204030204" pitchFamily="34" charset="0"/>
              </a:rPr>
              <a:t>u suradnji s Udrugom </a:t>
            </a:r>
            <a:r>
              <a:rPr lang="hr-HR" sz="1400" b="1" dirty="0" smtClean="0">
                <a:solidFill>
                  <a:srgbClr val="A21A5C"/>
                </a:solidFill>
                <a:latin typeface="Calibri" panose="020F0502020204030204" pitchFamily="34" charset="0"/>
              </a:rPr>
              <a:t>RODA </a:t>
            </a:r>
            <a:r>
              <a:rPr lang="hr-HR" sz="1400" dirty="0" smtClean="0">
                <a:latin typeface="Calibri" panose="020F0502020204030204" pitchFamily="34" charset="0"/>
              </a:rPr>
              <a:t>-  </a:t>
            </a:r>
            <a:r>
              <a:rPr lang="hr-HR" sz="1400" dirty="0">
                <a:latin typeface="Calibri" panose="020F0502020204030204" pitchFamily="34" charset="0"/>
              </a:rPr>
              <a:t>550 upitnika je podijeljeno majkama male djece u odabranom broju vrtića po županijama diljem </a:t>
            </a:r>
            <a:r>
              <a:rPr lang="hr-HR" sz="1400" dirty="0" smtClean="0">
                <a:latin typeface="Calibri" panose="020F0502020204030204" pitchFamily="34" charset="0"/>
              </a:rPr>
              <a:t>RH;</a:t>
            </a:r>
            <a:endParaRPr lang="hr-HR" sz="1400" dirty="0">
              <a:latin typeface="Calibri" panose="020F0502020204030204" pitchFamily="34" charset="0"/>
            </a:endParaRPr>
          </a:p>
          <a:p>
            <a:endParaRPr lang="hr-HR" sz="1400" dirty="0" smtClean="0">
              <a:latin typeface="Calibri" panose="020F0502020204030204" pitchFamily="34" charset="0"/>
            </a:endParaRPr>
          </a:p>
          <a:p>
            <a:r>
              <a:rPr lang="hr-HR" sz="1400" dirty="0" smtClean="0">
                <a:latin typeface="Calibri" panose="020F0502020204030204" pitchFamily="34" charset="0"/>
              </a:rPr>
              <a:t>na </a:t>
            </a:r>
            <a:r>
              <a:rPr lang="hr-HR" sz="1400" dirty="0">
                <a:latin typeface="Calibri" panose="020F0502020204030204" pitchFamily="34" charset="0"/>
              </a:rPr>
              <a:t>web stranicama PRS i Udruge Roda postavljena je elektronska verzija upitnika.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59" y="44623"/>
            <a:ext cx="7848872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r-HR" b="1" i="1" dirty="0" smtClean="0">
                <a:solidFill>
                  <a:srgbClr val="A21A5C"/>
                </a:solidFill>
              </a:rPr>
              <a:t>„</a:t>
            </a:r>
            <a:r>
              <a:rPr lang="hr-HR" b="1" i="1" dirty="0">
                <a:solidFill>
                  <a:srgbClr val="A21A5C"/>
                </a:solidFill>
              </a:rPr>
              <a:t>Položaj trudnica i majki sa malom djecom na tržištu rada“</a:t>
            </a:r>
            <a:r>
              <a:rPr lang="hr-HR" dirty="0">
                <a:solidFill>
                  <a:srgbClr val="A21A5C"/>
                </a:solidFill>
              </a:rPr>
              <a:t> </a:t>
            </a:r>
            <a:r>
              <a:rPr lang="hr-HR" sz="1400" dirty="0" smtClean="0"/>
              <a:t>– istraživanje Pravobraniteljice za ravnopravnost spolova, 2012.</a:t>
            </a:r>
            <a:endParaRPr lang="hr-HR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531313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>
                <a:solidFill>
                  <a:srgbClr val="A21A5C"/>
                </a:solidFill>
                <a:latin typeface="Calibri" panose="020F0502020204030204" pitchFamily="34" charset="0"/>
              </a:rPr>
              <a:t>Anketirano </a:t>
            </a:r>
            <a:r>
              <a:rPr lang="hr-HR" b="1" dirty="0" smtClean="0">
                <a:solidFill>
                  <a:srgbClr val="A21A5C"/>
                </a:solidFill>
                <a:latin typeface="Calibri" panose="020F0502020204030204" pitchFamily="34" charset="0"/>
              </a:rPr>
              <a:t>ukupno 937 ispitanica.</a:t>
            </a:r>
            <a:endParaRPr lang="hr-HR" b="1" dirty="0">
              <a:solidFill>
                <a:srgbClr val="A21A5C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773" y="3717032"/>
            <a:ext cx="2483215" cy="13952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591" y="836712"/>
            <a:ext cx="2663577" cy="1270321"/>
          </a:xfrm>
          <a:prstGeom prst="rect">
            <a:avLst/>
          </a:prstGeom>
        </p:spPr>
      </p:pic>
      <p:pic>
        <p:nvPicPr>
          <p:cNvPr id="14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344058"/>
            <a:ext cx="2016224" cy="1099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2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442" y="0"/>
            <a:ext cx="6336704" cy="338554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6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146" y="5868998"/>
            <a:ext cx="1124307" cy="6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7513" y="548680"/>
            <a:ext cx="7848872" cy="41549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 b="1" i="1" dirty="0" smtClean="0">
                <a:solidFill>
                  <a:srgbClr val="A21A5C"/>
                </a:solidFill>
              </a:rPr>
              <a:t>„</a:t>
            </a:r>
            <a:r>
              <a:rPr lang="hr-HR" sz="1050" b="1" i="1" dirty="0">
                <a:solidFill>
                  <a:srgbClr val="A21A5C"/>
                </a:solidFill>
              </a:rPr>
              <a:t>Položaj trudnica i majki sa malom djecom na tržištu rada“</a:t>
            </a:r>
            <a:r>
              <a:rPr lang="hr-HR" sz="1050" dirty="0">
                <a:solidFill>
                  <a:srgbClr val="A21A5C"/>
                </a:solidFill>
              </a:rPr>
              <a:t> </a:t>
            </a:r>
            <a:r>
              <a:rPr lang="hr-HR" sz="1050" dirty="0" smtClean="0"/>
              <a:t>– istraživanje Pravobraniteljice za ravnopravnost spolova, 2012.</a:t>
            </a:r>
            <a:endParaRPr lang="hr-HR" sz="1050" dirty="0"/>
          </a:p>
        </p:txBody>
      </p:sp>
      <p:sp>
        <p:nvSpPr>
          <p:cNvPr id="7" name="TextBox 6"/>
          <p:cNvSpPr txBox="1"/>
          <p:nvPr/>
        </p:nvSpPr>
        <p:spPr>
          <a:xfrm>
            <a:off x="749648" y="1256689"/>
            <a:ext cx="55446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i="1" dirty="0" smtClean="0"/>
              <a:t>937 </a:t>
            </a:r>
            <a:r>
              <a:rPr lang="hr-HR" b="1" i="1" dirty="0"/>
              <a:t>sudionica</a:t>
            </a:r>
            <a:r>
              <a:rPr lang="hr-HR" b="1" dirty="0"/>
              <a:t> </a:t>
            </a:r>
            <a:r>
              <a:rPr lang="hr-HR" b="1" dirty="0" smtClean="0"/>
              <a:t>- </a:t>
            </a:r>
            <a:r>
              <a:rPr lang="hr-HR" b="1" i="1" dirty="0" smtClean="0"/>
              <a:t>20-45 godina starosti.</a:t>
            </a:r>
          </a:p>
          <a:p>
            <a:r>
              <a:rPr lang="hr-HR" i="1" dirty="0" smtClean="0">
                <a:solidFill>
                  <a:srgbClr val="A21A5C"/>
                </a:solidFill>
              </a:rPr>
              <a:t>Najveći </a:t>
            </a:r>
            <a:r>
              <a:rPr lang="hr-HR" i="1" dirty="0">
                <a:solidFill>
                  <a:srgbClr val="A21A5C"/>
                </a:solidFill>
              </a:rPr>
              <a:t>broj </a:t>
            </a:r>
            <a:r>
              <a:rPr lang="hr-HR" i="1" dirty="0" smtClean="0">
                <a:solidFill>
                  <a:srgbClr val="A21A5C"/>
                </a:solidFill>
              </a:rPr>
              <a:t>sudionica - 26-34 </a:t>
            </a:r>
            <a:r>
              <a:rPr lang="hr-HR" i="1" dirty="0">
                <a:solidFill>
                  <a:srgbClr val="A21A5C"/>
                </a:solidFill>
              </a:rPr>
              <a:t>godine života</a:t>
            </a:r>
            <a:r>
              <a:rPr lang="hr-HR" i="1" dirty="0"/>
              <a:t>. </a:t>
            </a:r>
            <a:endParaRPr lang="hr-HR" dirty="0"/>
          </a:p>
          <a:p>
            <a:pPr lvl="0"/>
            <a:endParaRPr lang="hr-HR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hr-HR" b="1" dirty="0" smtClean="0">
                <a:solidFill>
                  <a:srgbClr val="A21A5C"/>
                </a:solidFill>
              </a:rPr>
              <a:t>40% </a:t>
            </a:r>
            <a:r>
              <a:rPr lang="hr-HR" dirty="0"/>
              <a:t>žena, koje </a:t>
            </a:r>
            <a:r>
              <a:rPr lang="hr-HR" dirty="0" smtClean="0"/>
              <a:t>su </a:t>
            </a:r>
            <a:r>
              <a:rPr lang="hr-HR" dirty="0"/>
              <a:t>bile trudne u određenom trenutku svoje zaposlenosti ili traženja posla, </a:t>
            </a:r>
            <a:r>
              <a:rPr lang="hr-HR" dirty="0">
                <a:solidFill>
                  <a:srgbClr val="A21A5C"/>
                </a:solidFill>
              </a:rPr>
              <a:t>bile su izložene nepovoljnom postupanju od strane poslodavca </a:t>
            </a:r>
            <a:r>
              <a:rPr lang="hr-HR" dirty="0"/>
              <a:t>zbog svoje trudnoće odnosno korištenja </a:t>
            </a:r>
            <a:r>
              <a:rPr lang="hr-HR" dirty="0" err="1"/>
              <a:t>rodiljnih</a:t>
            </a:r>
            <a:r>
              <a:rPr lang="hr-HR" dirty="0"/>
              <a:t> prava.</a:t>
            </a:r>
          </a:p>
          <a:p>
            <a:pPr lvl="0"/>
            <a:endParaRPr lang="hr-HR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hr-HR" b="1" dirty="0" smtClean="0">
                <a:solidFill>
                  <a:srgbClr val="A21A5C"/>
                </a:solidFill>
              </a:rPr>
              <a:t>41,2</a:t>
            </a:r>
            <a:r>
              <a:rPr lang="hr-HR" b="1" dirty="0">
                <a:solidFill>
                  <a:srgbClr val="A21A5C"/>
                </a:solidFill>
              </a:rPr>
              <a:t>%</a:t>
            </a:r>
            <a:r>
              <a:rPr lang="hr-HR" dirty="0"/>
              <a:t> žena, koje su na tržištu rada sudjelovale dok su istovremeno morale brinuti za </a:t>
            </a:r>
            <a:r>
              <a:rPr lang="hr-HR" i="1" dirty="0"/>
              <a:t>djecu stariju od 1 godine</a:t>
            </a:r>
            <a:r>
              <a:rPr lang="hr-HR" dirty="0"/>
              <a:t>, smatra da je </a:t>
            </a:r>
            <a:r>
              <a:rPr lang="hr-HR" dirty="0">
                <a:solidFill>
                  <a:srgbClr val="A21A5C"/>
                </a:solidFill>
              </a:rPr>
              <a:t>poslodavac prema njima postupao nepovoljno zbog njihovih obveza prema djeci</a:t>
            </a:r>
            <a:r>
              <a:rPr lang="hr-HR" dirty="0"/>
              <a:t>.</a:t>
            </a:r>
          </a:p>
          <a:p>
            <a:endParaRPr lang="hr-H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641" y="2204864"/>
            <a:ext cx="1954791" cy="267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3390" y="1544018"/>
            <a:ext cx="7272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hr-HR" dirty="0" smtClean="0"/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 smtClean="0">
                <a:solidFill>
                  <a:srgbClr val="A21A5C"/>
                </a:solidFill>
              </a:rPr>
              <a:t>34,1%</a:t>
            </a:r>
            <a:r>
              <a:rPr lang="hr-HR" dirty="0" smtClean="0"/>
              <a:t> </a:t>
            </a:r>
            <a:r>
              <a:rPr lang="hr-HR" dirty="0"/>
              <a:t>suočio se s </a:t>
            </a:r>
            <a:r>
              <a:rPr lang="hr-HR" b="1" dirty="0" err="1">
                <a:solidFill>
                  <a:srgbClr val="A21A5C"/>
                </a:solidFill>
              </a:rPr>
              <a:t>neproduživanjem</a:t>
            </a:r>
            <a:r>
              <a:rPr lang="hr-HR" b="1" dirty="0">
                <a:solidFill>
                  <a:srgbClr val="A21A5C"/>
                </a:solidFill>
              </a:rPr>
              <a:t> ugovora o radu</a:t>
            </a:r>
            <a:r>
              <a:rPr lang="hr-HR" dirty="0"/>
              <a:t>;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>
                <a:solidFill>
                  <a:srgbClr val="A21A5C"/>
                </a:solidFill>
              </a:rPr>
              <a:t>21,2%</a:t>
            </a:r>
            <a:r>
              <a:rPr lang="hr-HR" dirty="0"/>
              <a:t>  dobilo je </a:t>
            </a:r>
            <a:r>
              <a:rPr lang="hr-HR" b="1" dirty="0">
                <a:solidFill>
                  <a:srgbClr val="A21A5C"/>
                </a:solidFill>
              </a:rPr>
              <a:t>otkaz</a:t>
            </a:r>
            <a:r>
              <a:rPr lang="hr-HR" dirty="0"/>
              <a:t>;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>
                <a:solidFill>
                  <a:srgbClr val="A21A5C"/>
                </a:solidFill>
              </a:rPr>
              <a:t>16,4%</a:t>
            </a:r>
            <a:r>
              <a:rPr lang="hr-HR" dirty="0"/>
              <a:t> premješteno na </a:t>
            </a:r>
            <a:r>
              <a:rPr lang="hr-HR" b="1" dirty="0">
                <a:solidFill>
                  <a:srgbClr val="A21A5C"/>
                </a:solidFill>
              </a:rPr>
              <a:t>lošije radno mjesto; 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r-HR" i="1" dirty="0" smtClean="0">
                <a:solidFill>
                  <a:srgbClr val="A21A5C"/>
                </a:solidFill>
              </a:rPr>
              <a:t>17</a:t>
            </a:r>
            <a:r>
              <a:rPr lang="hr-HR" i="1" dirty="0">
                <a:solidFill>
                  <a:srgbClr val="A21A5C"/>
                </a:solidFill>
              </a:rPr>
              <a:t>% </a:t>
            </a:r>
            <a:r>
              <a:rPr lang="hr-HR" i="1" dirty="0" smtClean="0">
                <a:solidFill>
                  <a:srgbClr val="A21A5C"/>
                </a:solidFill>
              </a:rPr>
              <a:t>uskraćeno </a:t>
            </a:r>
            <a:r>
              <a:rPr lang="hr-HR" i="1" dirty="0">
                <a:solidFill>
                  <a:srgbClr val="A21A5C"/>
                </a:solidFill>
              </a:rPr>
              <a:t>trajanje godišnjeg odmora;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r-HR" b="1" dirty="0">
                <a:solidFill>
                  <a:srgbClr val="A21A5C"/>
                </a:solidFill>
              </a:rPr>
              <a:t>14,6% </a:t>
            </a:r>
            <a:r>
              <a:rPr lang="hr-HR" dirty="0"/>
              <a:t>ispitanica smatra da je doživjelo diskriminaciju u obliku </a:t>
            </a:r>
            <a:r>
              <a:rPr lang="hr-HR" b="1" dirty="0">
                <a:solidFill>
                  <a:srgbClr val="A21A5C"/>
                </a:solidFill>
              </a:rPr>
              <a:t>smanjenja plaće</a:t>
            </a:r>
            <a:r>
              <a:rPr lang="hr-HR" dirty="0"/>
              <a:t>; </a:t>
            </a:r>
          </a:p>
          <a:p>
            <a:pPr marL="285750" lvl="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hr-HR" i="1" dirty="0">
                <a:solidFill>
                  <a:srgbClr val="A21A5C"/>
                </a:solidFill>
              </a:rPr>
              <a:t>9,7% </a:t>
            </a:r>
            <a:r>
              <a:rPr lang="hr-HR" i="1" dirty="0"/>
              <a:t>smatra da im je </a:t>
            </a:r>
            <a:r>
              <a:rPr lang="hr-HR" i="1" dirty="0">
                <a:solidFill>
                  <a:srgbClr val="A21A5C"/>
                </a:solidFill>
              </a:rPr>
              <a:t>uskraćeno napredovanje na bolju poziciju</a:t>
            </a:r>
            <a:r>
              <a:rPr lang="hr-HR" i="1" dirty="0"/>
              <a:t>.</a:t>
            </a:r>
          </a:p>
          <a:p>
            <a:endParaRPr lang="hr-HR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31442" y="0"/>
            <a:ext cx="6336704" cy="338554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6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146" y="5868998"/>
            <a:ext cx="1124307" cy="6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636" y="5958394"/>
            <a:ext cx="66306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b="1" i="1" dirty="0" smtClean="0">
                <a:solidFill>
                  <a:srgbClr val="A21A5C"/>
                </a:solidFill>
              </a:rPr>
              <a:t>REZULTATI istraživanja </a:t>
            </a:r>
            <a:r>
              <a:rPr lang="hr-HR" sz="1050" dirty="0" smtClean="0"/>
              <a:t>Pravobraniteljice za ravnopravnost spolova: </a:t>
            </a:r>
            <a:r>
              <a:rPr lang="hr-HR" sz="1050" b="1" i="1" dirty="0">
                <a:solidFill>
                  <a:srgbClr val="A21A5C"/>
                </a:solidFill>
              </a:rPr>
              <a:t>„Položaj trudnica i majki sa malom djecom na tržištu rada“</a:t>
            </a:r>
            <a:r>
              <a:rPr lang="hr-HR" sz="1050" dirty="0">
                <a:solidFill>
                  <a:srgbClr val="A21A5C"/>
                </a:solidFill>
              </a:rPr>
              <a:t> </a:t>
            </a:r>
            <a:endParaRPr lang="hr-HR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703834" y="620688"/>
            <a:ext cx="7715263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Od sudionica (414) koje su na tržištu rada doživjele </a:t>
            </a:r>
            <a:r>
              <a:rPr lang="hr-HR" sz="1600" b="1" dirty="0">
                <a:solidFill>
                  <a:srgbClr val="A21A5C"/>
                </a:solidFill>
              </a:rPr>
              <a:t>spolnu diskriminaciju </a:t>
            </a:r>
            <a:r>
              <a:rPr lang="hr-HR" sz="1600" dirty="0"/>
              <a:t>temeljem trudnoće ili temeljem svojih obveza prema djeci:</a:t>
            </a:r>
          </a:p>
        </p:txBody>
      </p:sp>
    </p:spTree>
    <p:extLst>
      <p:ext uri="{BB962C8B-B14F-4D97-AF65-F5344CB8AC3E}">
        <p14:creationId xmlns:p14="http://schemas.microsoft.com/office/powerpoint/2010/main" val="116582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31442" y="0"/>
            <a:ext cx="6336704" cy="338554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6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947578"/>
            <a:ext cx="980093" cy="53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3568" y="1347138"/>
            <a:ext cx="46085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 smtClean="0"/>
              <a:t>Sudionice </a:t>
            </a:r>
            <a:r>
              <a:rPr lang="hr-HR" sz="1600" dirty="0"/>
              <a:t>koje su imale razgovor </a:t>
            </a:r>
            <a:r>
              <a:rPr lang="hr-HR" sz="1600" i="1" dirty="0" smtClean="0"/>
              <a:t>za </a:t>
            </a:r>
            <a:r>
              <a:rPr lang="hr-HR" sz="1600" i="1" dirty="0"/>
              <a:t>vrijeme</a:t>
            </a:r>
            <a:r>
              <a:rPr lang="hr-HR" sz="1600" b="1" i="1" dirty="0"/>
              <a:t> trudnoće koje je poslodavac bio svjestan</a:t>
            </a:r>
            <a:r>
              <a:rPr lang="hr-HR" sz="1600" dirty="0"/>
              <a:t>:</a:t>
            </a:r>
          </a:p>
          <a:p>
            <a:r>
              <a:rPr lang="hr-HR" sz="1600" dirty="0"/>
              <a:t> 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r-HR" sz="1600" b="1" dirty="0">
                <a:solidFill>
                  <a:srgbClr val="A21A5C"/>
                </a:solidFill>
              </a:rPr>
              <a:t>21%</a:t>
            </a:r>
            <a:r>
              <a:rPr lang="hr-HR" sz="1600" dirty="0"/>
              <a:t> je potvrdilo da je doživjelo da ih je </a:t>
            </a:r>
            <a:r>
              <a:rPr lang="hr-HR" sz="1600" b="1" dirty="0">
                <a:solidFill>
                  <a:srgbClr val="A21A5C"/>
                </a:solidFill>
              </a:rPr>
              <a:t>poslodavac ispitivao o trudnoći i planovima</a:t>
            </a:r>
            <a:r>
              <a:rPr lang="hr-HR" sz="1600" dirty="0"/>
              <a:t> vezanim za rodiljini </a:t>
            </a:r>
            <a:r>
              <a:rPr lang="hr-HR" sz="1600" dirty="0" smtClean="0"/>
              <a:t>dopust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7396" y="605299"/>
            <a:ext cx="7164796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Ponašanje poslodavca tijekom razgovora radi zapošljavanja</a:t>
            </a:r>
            <a:endParaRPr lang="hr-H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653575"/>
            <a:ext cx="2705100" cy="16954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3568" y="3861048"/>
            <a:ext cx="7745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1600" dirty="0"/>
              <a:t>Za </a:t>
            </a:r>
            <a:r>
              <a:rPr lang="hr-HR" sz="1600" i="1" dirty="0"/>
              <a:t>vrijeme razgovora sa ženama čije</a:t>
            </a:r>
            <a:r>
              <a:rPr lang="hr-HR" sz="1600" b="1" i="1" dirty="0"/>
              <a:t> trudnoće poslodavac nije bio svjestan</a:t>
            </a:r>
            <a:r>
              <a:rPr lang="hr-HR" sz="1600" dirty="0"/>
              <a:t>:</a:t>
            </a:r>
          </a:p>
          <a:p>
            <a:r>
              <a:rPr lang="hr-HR" sz="1600" dirty="0"/>
              <a:t> 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r-HR" sz="1600" b="1" dirty="0">
                <a:solidFill>
                  <a:srgbClr val="A21A5C"/>
                </a:solidFill>
              </a:rPr>
              <a:t>69%</a:t>
            </a:r>
            <a:r>
              <a:rPr lang="hr-HR" sz="1600" dirty="0"/>
              <a:t> žena odgovorilo je kako su im </a:t>
            </a:r>
            <a:r>
              <a:rPr lang="hr-HR" sz="1600" b="1" dirty="0">
                <a:solidFill>
                  <a:srgbClr val="A21A5C"/>
                </a:solidFill>
              </a:rPr>
              <a:t>poslodavci postavljali pitanja</a:t>
            </a:r>
            <a:r>
              <a:rPr lang="hr-HR" sz="1600" dirty="0"/>
              <a:t> vezana uz planove koji se odnose na </a:t>
            </a:r>
            <a:r>
              <a:rPr lang="hr-HR" sz="1600" b="1" dirty="0">
                <a:solidFill>
                  <a:srgbClr val="A21A5C"/>
                </a:solidFill>
              </a:rPr>
              <a:t>moguću trudnoću</a:t>
            </a:r>
            <a:r>
              <a:rPr lang="hr-HR" sz="1600" dirty="0" smtClean="0"/>
              <a:t>.</a:t>
            </a:r>
            <a:endParaRPr lang="hr-HR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33636" y="5958394"/>
            <a:ext cx="66306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b="1" i="1" dirty="0" smtClean="0">
                <a:solidFill>
                  <a:srgbClr val="A21A5C"/>
                </a:solidFill>
              </a:rPr>
              <a:t>REZULTATI istraživanja </a:t>
            </a:r>
            <a:r>
              <a:rPr lang="hr-HR" sz="1050" dirty="0" smtClean="0"/>
              <a:t>Pravobraniteljice za ravnopravnost spolova: </a:t>
            </a:r>
            <a:r>
              <a:rPr lang="hr-HR" sz="1050" b="1" i="1" dirty="0">
                <a:solidFill>
                  <a:srgbClr val="A21A5C"/>
                </a:solidFill>
              </a:rPr>
              <a:t>„Položaj trudnica i majki sa malom djecom na tržištu rada“</a:t>
            </a:r>
            <a:r>
              <a:rPr lang="hr-HR" sz="1050" dirty="0">
                <a:solidFill>
                  <a:srgbClr val="A21A5C"/>
                </a:solidFill>
              </a:rPr>
              <a:t> </a:t>
            </a: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427318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31442" y="0"/>
            <a:ext cx="6336704" cy="338554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6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146" y="5868998"/>
            <a:ext cx="1124307" cy="6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8059" y="1067684"/>
            <a:ext cx="626020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Od </a:t>
            </a:r>
            <a:r>
              <a:rPr lang="hr-HR" dirty="0"/>
              <a:t>937 </a:t>
            </a:r>
            <a:r>
              <a:rPr lang="hr-HR" dirty="0" smtClean="0"/>
              <a:t>sudionica istraživanja:  </a:t>
            </a:r>
          </a:p>
          <a:p>
            <a:endParaRPr lang="hr-HR" i="1" dirty="0">
              <a:solidFill>
                <a:srgbClr val="A21A5C"/>
              </a:solidFill>
            </a:endParaRPr>
          </a:p>
          <a:p>
            <a:r>
              <a:rPr lang="hr-HR" i="1" dirty="0" smtClean="0">
                <a:solidFill>
                  <a:srgbClr val="A21A5C"/>
                </a:solidFill>
              </a:rPr>
              <a:t>Prijava poslodavca inspekciji rada: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r-HR" dirty="0" smtClean="0"/>
              <a:t>44,3</a:t>
            </a:r>
            <a:r>
              <a:rPr lang="hr-HR" dirty="0"/>
              <a:t>% nisu sigurne </a:t>
            </a:r>
            <a:r>
              <a:rPr lang="hr-HR" dirty="0" smtClean="0"/>
              <a:t>bi li podnijele prijavu,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r-HR" dirty="0" smtClean="0"/>
              <a:t>40</a:t>
            </a:r>
            <a:r>
              <a:rPr lang="hr-HR" dirty="0"/>
              <a:t>% izjavilo kako bi,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r-HR" dirty="0"/>
              <a:t>15,7% </a:t>
            </a:r>
            <a:r>
              <a:rPr lang="hr-HR" dirty="0" smtClean="0"/>
              <a:t>da ne </a:t>
            </a:r>
            <a:r>
              <a:rPr lang="hr-HR" dirty="0"/>
              <a:t>bi. </a:t>
            </a:r>
          </a:p>
          <a:p>
            <a:r>
              <a:rPr lang="hr-HR" dirty="0"/>
              <a:t> </a:t>
            </a:r>
          </a:p>
          <a:p>
            <a:r>
              <a:rPr lang="hr-HR" i="1" dirty="0" smtClean="0">
                <a:solidFill>
                  <a:srgbClr val="A21A5C"/>
                </a:solidFill>
              </a:rPr>
              <a:t>Pritužba Pravobraniteljici za ravnopravnost spolova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 smtClean="0"/>
              <a:t>48,9</a:t>
            </a:r>
            <a:r>
              <a:rPr lang="hr-HR" dirty="0"/>
              <a:t>% </a:t>
            </a:r>
            <a:r>
              <a:rPr lang="hr-HR" dirty="0" smtClean="0"/>
              <a:t>ne zna bi li se pritužilo,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 smtClean="0"/>
              <a:t>32,2</a:t>
            </a:r>
            <a:r>
              <a:rPr lang="hr-HR" dirty="0"/>
              <a:t>% </a:t>
            </a:r>
            <a:r>
              <a:rPr lang="hr-HR" dirty="0" smtClean="0"/>
              <a:t>bi se pritužilo,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 smtClean="0"/>
              <a:t>19</a:t>
            </a:r>
            <a:r>
              <a:rPr lang="hr-HR" dirty="0"/>
              <a:t>% da ne bi. </a:t>
            </a:r>
          </a:p>
          <a:p>
            <a:r>
              <a:rPr lang="hr-HR" dirty="0"/>
              <a:t> </a:t>
            </a:r>
          </a:p>
          <a:p>
            <a:r>
              <a:rPr lang="hr-HR" i="1" dirty="0" smtClean="0">
                <a:solidFill>
                  <a:srgbClr val="A21A5C"/>
                </a:solidFill>
              </a:rPr>
              <a:t>Sudska tužba zbog diskriminacije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 smtClean="0"/>
              <a:t>51,5</a:t>
            </a:r>
            <a:r>
              <a:rPr lang="hr-HR" dirty="0"/>
              <a:t>% </a:t>
            </a:r>
            <a:r>
              <a:rPr lang="hr-HR" dirty="0" smtClean="0"/>
              <a:t>nisu sigurne,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dirty="0" smtClean="0"/>
              <a:t>35,2</a:t>
            </a:r>
            <a:r>
              <a:rPr lang="hr-HR" dirty="0"/>
              <a:t>% </a:t>
            </a:r>
            <a:r>
              <a:rPr lang="hr-HR" dirty="0" smtClean="0"/>
              <a:t>sigurne su da </a:t>
            </a:r>
            <a:r>
              <a:rPr lang="hr-HR" dirty="0"/>
              <a:t>ne bi, </a:t>
            </a:r>
            <a:endParaRPr lang="hr-H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r-HR" dirty="0" smtClean="0"/>
              <a:t>13,4</a:t>
            </a:r>
            <a:r>
              <a:rPr lang="hr-HR" dirty="0"/>
              <a:t>% </a:t>
            </a:r>
            <a:r>
              <a:rPr lang="hr-HR" dirty="0" smtClean="0"/>
              <a:t>bi</a:t>
            </a:r>
            <a:r>
              <a:rPr lang="hr-HR" dirty="0"/>
              <a:t>. </a:t>
            </a:r>
          </a:p>
          <a:p>
            <a:endParaRPr lang="hr-HR" dirty="0"/>
          </a:p>
        </p:txBody>
      </p:sp>
      <p:sp>
        <p:nvSpPr>
          <p:cNvPr id="10" name="TextBox 9"/>
          <p:cNvSpPr txBox="1"/>
          <p:nvPr/>
        </p:nvSpPr>
        <p:spPr>
          <a:xfrm>
            <a:off x="703834" y="620688"/>
            <a:ext cx="771526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Spremnost za korištenje institucionalnih mehanizama zaštite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533636" y="5958394"/>
            <a:ext cx="66306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b="1" i="1" dirty="0" smtClean="0">
                <a:solidFill>
                  <a:srgbClr val="A21A5C"/>
                </a:solidFill>
              </a:rPr>
              <a:t>REZULTATI istraživanja </a:t>
            </a:r>
            <a:r>
              <a:rPr lang="hr-HR" sz="1050" dirty="0" smtClean="0"/>
              <a:t>Pravobraniteljice za ravnopravnost spolova: </a:t>
            </a:r>
            <a:r>
              <a:rPr lang="hr-HR" sz="1050" b="1" i="1" dirty="0">
                <a:solidFill>
                  <a:srgbClr val="A21A5C"/>
                </a:solidFill>
              </a:rPr>
              <a:t>„Položaj trudnica i majki sa malom djecom na tržištu rada“</a:t>
            </a:r>
            <a:r>
              <a:rPr lang="hr-HR" sz="1050" dirty="0">
                <a:solidFill>
                  <a:srgbClr val="A21A5C"/>
                </a:solidFill>
              </a:rPr>
              <a:t> </a:t>
            </a:r>
            <a:endParaRPr lang="hr-HR" sz="10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299" y="3933056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95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268760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63</a:t>
            </a:r>
            <a:r>
              <a:rPr lang="hr-HR" sz="1600" dirty="0"/>
              <a:t>% </a:t>
            </a:r>
            <a:r>
              <a:rPr lang="hr-HR" sz="1600" dirty="0" smtClean="0"/>
              <a:t>- Hrvatska </a:t>
            </a:r>
            <a:r>
              <a:rPr lang="hr-HR" sz="1600" dirty="0"/>
              <a:t>nema dobre zakonske </a:t>
            </a:r>
            <a:r>
              <a:rPr lang="hr-HR" sz="1600" dirty="0" smtClean="0"/>
              <a:t>propise,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31</a:t>
            </a:r>
            <a:r>
              <a:rPr lang="hr-HR" sz="1600" dirty="0"/>
              <a:t>% nije </a:t>
            </a:r>
            <a:r>
              <a:rPr lang="hr-HR" sz="1600" dirty="0" smtClean="0"/>
              <a:t>sigurno,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6</a:t>
            </a:r>
            <a:r>
              <a:rPr lang="hr-HR" sz="1600" dirty="0"/>
              <a:t>% </a:t>
            </a:r>
            <a:r>
              <a:rPr lang="hr-HR" sz="1600" dirty="0" smtClean="0"/>
              <a:t>postojeći </a:t>
            </a:r>
            <a:r>
              <a:rPr lang="hr-HR" sz="1600" dirty="0"/>
              <a:t>propisi dovoljno dobri. </a:t>
            </a:r>
            <a:endParaRPr lang="hr-HR" sz="1600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31442" y="0"/>
            <a:ext cx="6336704" cy="338554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6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947578"/>
            <a:ext cx="980093" cy="53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9552" y="548680"/>
            <a:ext cx="7992888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r-HR" sz="1600" dirty="0" smtClean="0"/>
              <a:t>Stavovi o </a:t>
            </a:r>
            <a:r>
              <a:rPr lang="hr-HR" sz="1600" dirty="0"/>
              <a:t>zakonskim propisima </a:t>
            </a:r>
            <a:r>
              <a:rPr lang="hr-HR" sz="1600" dirty="0" smtClean="0"/>
              <a:t>koja štite položaj trudnica i žena s malom djecom prema poslodavcima:</a:t>
            </a:r>
            <a:endParaRPr lang="hr-HR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2348880"/>
            <a:ext cx="5832648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r-HR" sz="1600" dirty="0" smtClean="0"/>
              <a:t>Učinkovitosti </a:t>
            </a:r>
            <a:r>
              <a:rPr lang="hr-HR" sz="1600" dirty="0"/>
              <a:t>primjene postojećih </a:t>
            </a:r>
            <a:r>
              <a:rPr lang="hr-HR" sz="1600" dirty="0" smtClean="0"/>
              <a:t>jamstava</a:t>
            </a:r>
            <a:endParaRPr lang="hr-HR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2852936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81,6</a:t>
            </a:r>
            <a:r>
              <a:rPr lang="hr-HR" sz="1600" dirty="0"/>
              <a:t>% </a:t>
            </a:r>
            <a:r>
              <a:rPr lang="hr-HR" sz="1600" dirty="0" smtClean="0"/>
              <a:t>ne </a:t>
            </a:r>
            <a:r>
              <a:rPr lang="hr-HR" sz="1600" dirty="0"/>
              <a:t>zna provode li se postojeći zakonski propisi </a:t>
            </a:r>
            <a:endParaRPr lang="hr-HR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18,4</a:t>
            </a:r>
            <a:r>
              <a:rPr lang="hr-HR" sz="1600" dirty="0"/>
              <a:t>% </a:t>
            </a:r>
            <a:r>
              <a:rPr lang="hr-HR" sz="1600" dirty="0" smtClean="0"/>
              <a:t>smatra </a:t>
            </a:r>
            <a:r>
              <a:rPr lang="hr-HR" sz="1600" dirty="0"/>
              <a:t>da se postojeći pravni propisi ne provode </a:t>
            </a:r>
            <a:r>
              <a:rPr lang="hr-HR" sz="1600" dirty="0" smtClean="0"/>
              <a:t>učinkovito</a:t>
            </a:r>
            <a:endParaRPr lang="hr-HR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3776266"/>
            <a:ext cx="5328592" cy="33855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r-HR" sz="1600" dirty="0" smtClean="0"/>
              <a:t>Razlozi neučinkovitosti </a:t>
            </a:r>
            <a:r>
              <a:rPr lang="hr-HR" sz="1600" dirty="0"/>
              <a:t>u </a:t>
            </a:r>
            <a:r>
              <a:rPr lang="hr-HR" sz="1600" dirty="0" smtClean="0"/>
              <a:t>provedbi</a:t>
            </a:r>
            <a:endParaRPr lang="hr-HR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35096" y="4250234"/>
            <a:ext cx="78017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70,7</a:t>
            </a:r>
            <a:r>
              <a:rPr lang="hr-HR" sz="1600" dirty="0"/>
              <a:t>% </a:t>
            </a:r>
            <a:r>
              <a:rPr lang="hr-HR" sz="1600" dirty="0" smtClean="0"/>
              <a:t>- neinformiranost </a:t>
            </a:r>
            <a:r>
              <a:rPr lang="hr-HR" sz="1600" dirty="0"/>
              <a:t>žena o svojim </a:t>
            </a:r>
            <a:r>
              <a:rPr lang="hr-HR" sz="1600" dirty="0" smtClean="0"/>
              <a:t>pravima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46,5</a:t>
            </a:r>
            <a:r>
              <a:rPr lang="hr-HR" sz="1600" dirty="0"/>
              <a:t>% </a:t>
            </a:r>
            <a:r>
              <a:rPr lang="hr-HR" sz="1600" dirty="0" smtClean="0"/>
              <a:t>- loš </a:t>
            </a:r>
            <a:r>
              <a:rPr lang="hr-HR" sz="1600" dirty="0"/>
              <a:t>rad inspektorata </a:t>
            </a:r>
            <a:r>
              <a:rPr lang="hr-HR" sz="1600" dirty="0" smtClean="0"/>
              <a:t>rada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31,3</a:t>
            </a:r>
            <a:r>
              <a:rPr lang="hr-HR" sz="1600" dirty="0"/>
              <a:t>% </a:t>
            </a:r>
            <a:r>
              <a:rPr lang="hr-HR" sz="1600" dirty="0" smtClean="0"/>
              <a:t>- nedovoljno </a:t>
            </a:r>
            <a:r>
              <a:rPr lang="hr-HR" sz="1600" dirty="0"/>
              <a:t>dobar i kvalitetan rad </a:t>
            </a:r>
            <a:r>
              <a:rPr lang="hr-HR" sz="1600" dirty="0" smtClean="0"/>
              <a:t>sudova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29,7</a:t>
            </a:r>
            <a:r>
              <a:rPr lang="hr-HR" sz="1600" dirty="0"/>
              <a:t>% </a:t>
            </a:r>
            <a:r>
              <a:rPr lang="hr-HR" sz="1600" dirty="0" smtClean="0"/>
              <a:t>- nedovoljno dobar rad </a:t>
            </a:r>
            <a:r>
              <a:rPr lang="hr-HR" sz="1600" dirty="0"/>
              <a:t>pravobraniteljskih </a:t>
            </a:r>
            <a:r>
              <a:rPr lang="hr-HR" sz="1600" dirty="0" smtClean="0"/>
              <a:t>institucija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25,6</a:t>
            </a:r>
            <a:r>
              <a:rPr lang="hr-HR" sz="1600" dirty="0"/>
              <a:t>% </a:t>
            </a:r>
            <a:r>
              <a:rPr lang="hr-HR" sz="1600" dirty="0" smtClean="0"/>
              <a:t>- nedovoljna informiranost poslodavaca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1600" dirty="0" smtClean="0"/>
              <a:t>23,1</a:t>
            </a:r>
            <a:r>
              <a:rPr lang="hr-HR" sz="1600" dirty="0"/>
              <a:t>% </a:t>
            </a:r>
            <a:r>
              <a:rPr lang="hr-HR" sz="1600" dirty="0" smtClean="0"/>
              <a:t>- nedostatak </a:t>
            </a:r>
            <a:r>
              <a:rPr lang="hr-HR" sz="1600" dirty="0"/>
              <a:t>kvalitetne odvjetničke </a:t>
            </a:r>
            <a:r>
              <a:rPr lang="hr-HR" sz="1600" dirty="0" smtClean="0"/>
              <a:t>usluge</a:t>
            </a:r>
            <a:endParaRPr lang="hr-HR" sz="1600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13" name="TextBox 12"/>
          <p:cNvSpPr txBox="1"/>
          <p:nvPr/>
        </p:nvSpPr>
        <p:spPr>
          <a:xfrm>
            <a:off x="533636" y="5958394"/>
            <a:ext cx="66306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b="1" i="1" dirty="0" smtClean="0">
                <a:solidFill>
                  <a:srgbClr val="A21A5C"/>
                </a:solidFill>
              </a:rPr>
              <a:t>REZULTATI istraživanja </a:t>
            </a:r>
            <a:r>
              <a:rPr lang="hr-HR" sz="1050" dirty="0" smtClean="0"/>
              <a:t>Pravobraniteljice za ravnopravnost spolova: </a:t>
            </a:r>
            <a:r>
              <a:rPr lang="hr-HR" sz="1050" b="1" i="1" dirty="0">
                <a:solidFill>
                  <a:srgbClr val="A21A5C"/>
                </a:solidFill>
              </a:rPr>
              <a:t>„Položaj trudnica i majki sa malom djecom na tržištu rada“</a:t>
            </a:r>
            <a:r>
              <a:rPr lang="hr-HR" sz="1050" dirty="0">
                <a:solidFill>
                  <a:srgbClr val="A21A5C"/>
                </a:solidFill>
              </a:rPr>
              <a:t> </a:t>
            </a:r>
            <a:endParaRPr lang="hr-HR" sz="10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555354"/>
            <a:ext cx="1108968" cy="108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0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196752"/>
            <a:ext cx="746407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Od 937 </a:t>
            </a:r>
            <a:r>
              <a:rPr lang="hr-HR" dirty="0" smtClean="0"/>
              <a:t>ispitanice smatraju da bi njihov partner preuzeo veći udio u brizi za zajedničku djecu: </a:t>
            </a:r>
            <a:endParaRPr lang="hr-HR" dirty="0"/>
          </a:p>
          <a:p>
            <a:r>
              <a:rPr lang="hr-HR" dirty="0"/>
              <a:t> 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r-HR" sz="1600" b="1" dirty="0">
                <a:solidFill>
                  <a:srgbClr val="A21A5C"/>
                </a:solidFill>
              </a:rPr>
              <a:t>45%</a:t>
            </a:r>
            <a:r>
              <a:rPr lang="hr-HR" sz="1600" dirty="0"/>
              <a:t> </a:t>
            </a:r>
            <a:r>
              <a:rPr lang="hr-HR" sz="1600" dirty="0" smtClean="0"/>
              <a:t>smatra </a:t>
            </a:r>
            <a:r>
              <a:rPr lang="hr-HR" sz="1600" dirty="0"/>
              <a:t>da bi </a:t>
            </a:r>
            <a:r>
              <a:rPr lang="hr-HR" sz="1600" b="1" dirty="0" smtClean="0">
                <a:solidFill>
                  <a:srgbClr val="A21A5C"/>
                </a:solidFill>
              </a:rPr>
              <a:t>u </a:t>
            </a:r>
            <a:r>
              <a:rPr lang="hr-HR" sz="1600" b="1" dirty="0">
                <a:solidFill>
                  <a:srgbClr val="A21A5C"/>
                </a:solidFill>
              </a:rPr>
              <a:t>potpunosti </a:t>
            </a:r>
            <a:r>
              <a:rPr lang="hr-HR" sz="1600" b="1" dirty="0" smtClean="0">
                <a:solidFill>
                  <a:srgbClr val="A21A5C"/>
                </a:solidFill>
              </a:rPr>
              <a:t>preuzeo</a:t>
            </a:r>
            <a:r>
              <a:rPr lang="hr-HR" sz="1600" dirty="0" smtClean="0"/>
              <a:t>, </a:t>
            </a:r>
            <a:endParaRPr lang="hr-HR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r-HR" sz="1600" dirty="0">
                <a:solidFill>
                  <a:srgbClr val="0070C0"/>
                </a:solidFill>
              </a:rPr>
              <a:t>32,3%</a:t>
            </a:r>
            <a:r>
              <a:rPr lang="hr-HR" sz="1600" dirty="0"/>
              <a:t> </a:t>
            </a:r>
            <a:r>
              <a:rPr lang="hr-HR" sz="1600" dirty="0" smtClean="0"/>
              <a:t>smatra da bi </a:t>
            </a:r>
            <a:r>
              <a:rPr lang="hr-HR" sz="1600" dirty="0" smtClean="0">
                <a:solidFill>
                  <a:srgbClr val="0070C0"/>
                </a:solidFill>
              </a:rPr>
              <a:t>djelomično</a:t>
            </a:r>
            <a:r>
              <a:rPr lang="hr-HR" sz="1600" dirty="0" smtClean="0"/>
              <a:t>,</a:t>
            </a:r>
            <a:endParaRPr lang="hr-HR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r-HR" sz="1600" dirty="0">
                <a:solidFill>
                  <a:srgbClr val="0070C0"/>
                </a:solidFill>
              </a:rPr>
              <a:t>13,7% </a:t>
            </a:r>
            <a:r>
              <a:rPr lang="hr-HR" sz="1600" dirty="0" smtClean="0">
                <a:solidFill>
                  <a:srgbClr val="0070C0"/>
                </a:solidFill>
              </a:rPr>
              <a:t>ne </a:t>
            </a:r>
            <a:r>
              <a:rPr lang="hr-HR" sz="1600" dirty="0">
                <a:solidFill>
                  <a:srgbClr val="0070C0"/>
                </a:solidFill>
              </a:rPr>
              <a:t>bi mogle računati </a:t>
            </a:r>
            <a:r>
              <a:rPr lang="hr-HR" sz="1600" dirty="0"/>
              <a:t>na takvu podršku;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r-HR" sz="1600" dirty="0">
                <a:solidFill>
                  <a:srgbClr val="0070C0"/>
                </a:solidFill>
              </a:rPr>
              <a:t>6,5% </a:t>
            </a:r>
            <a:r>
              <a:rPr lang="hr-HR" sz="1600" dirty="0" smtClean="0">
                <a:solidFill>
                  <a:srgbClr val="0070C0"/>
                </a:solidFill>
              </a:rPr>
              <a:t>ne zna</a:t>
            </a:r>
            <a:r>
              <a:rPr lang="hr-HR" sz="1600" dirty="0" smtClean="0"/>
              <a:t>. </a:t>
            </a:r>
            <a:endParaRPr lang="hr-HR" sz="16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31442" y="0"/>
            <a:ext cx="6336704" cy="338554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6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1" y="5947578"/>
            <a:ext cx="980092" cy="53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99591" y="620688"/>
            <a:ext cx="732005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Briga za djecu kako bi one mogle lakše naći ili zadržati posao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>
            <a:off x="815165" y="4293096"/>
            <a:ext cx="74889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r-HR" sz="1600" b="1" dirty="0" smtClean="0">
                <a:solidFill>
                  <a:srgbClr val="A21A5C"/>
                </a:solidFill>
              </a:rPr>
              <a:t>40,3</a:t>
            </a:r>
            <a:r>
              <a:rPr lang="hr-HR" sz="1600" b="1" dirty="0">
                <a:solidFill>
                  <a:srgbClr val="A21A5C"/>
                </a:solidFill>
              </a:rPr>
              <a:t>%</a:t>
            </a:r>
            <a:r>
              <a:rPr lang="hr-HR" sz="1600" dirty="0"/>
              <a:t> </a:t>
            </a:r>
            <a:r>
              <a:rPr lang="hr-HR" sz="1600" b="1" dirty="0" smtClean="0">
                <a:solidFill>
                  <a:srgbClr val="A21A5C"/>
                </a:solidFill>
              </a:rPr>
              <a:t>nikada </a:t>
            </a:r>
            <a:r>
              <a:rPr lang="hr-HR" sz="1600" b="1" dirty="0">
                <a:solidFill>
                  <a:srgbClr val="A21A5C"/>
                </a:solidFill>
              </a:rPr>
              <a:t>nije </a:t>
            </a:r>
            <a:r>
              <a:rPr lang="hr-HR" sz="1600" b="1" dirty="0" smtClean="0">
                <a:solidFill>
                  <a:srgbClr val="A21A5C"/>
                </a:solidFill>
              </a:rPr>
              <a:t>zatražilo</a:t>
            </a:r>
            <a:r>
              <a:rPr lang="hr-HR" sz="1600" dirty="0" smtClean="0"/>
              <a:t>,</a:t>
            </a:r>
            <a:endParaRPr lang="hr-HR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r-HR" sz="1600" dirty="0">
                <a:solidFill>
                  <a:srgbClr val="0070C0"/>
                </a:solidFill>
              </a:rPr>
              <a:t>39%</a:t>
            </a:r>
            <a:r>
              <a:rPr lang="hr-HR" sz="1600" b="1" dirty="0">
                <a:solidFill>
                  <a:srgbClr val="A21A5C"/>
                </a:solidFill>
              </a:rPr>
              <a:t> </a:t>
            </a:r>
            <a:r>
              <a:rPr lang="hr-HR" sz="1600" dirty="0" smtClean="0">
                <a:solidFill>
                  <a:srgbClr val="0070C0"/>
                </a:solidFill>
              </a:rPr>
              <a:t>je zatražilo i partner je prihvatio</a:t>
            </a:r>
            <a:r>
              <a:rPr lang="hr-HR" sz="1600" dirty="0" smtClean="0"/>
              <a:t>, </a:t>
            </a:r>
            <a:endParaRPr lang="hr-HR" sz="16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hr-HR" sz="1600" dirty="0">
                <a:solidFill>
                  <a:srgbClr val="0070C0"/>
                </a:solidFill>
              </a:rPr>
              <a:t>10% </a:t>
            </a:r>
            <a:r>
              <a:rPr lang="hr-HR" sz="1600" dirty="0" smtClean="0">
                <a:solidFill>
                  <a:srgbClr val="0070C0"/>
                </a:solidFill>
              </a:rPr>
              <a:t>je partner obećao</a:t>
            </a:r>
            <a:r>
              <a:rPr lang="hr-HR" sz="1600" dirty="0" smtClean="0"/>
              <a:t>, </a:t>
            </a:r>
            <a:r>
              <a:rPr lang="hr-HR" sz="1600" dirty="0"/>
              <a:t>ali </a:t>
            </a:r>
            <a:r>
              <a:rPr lang="hr-HR" sz="1600" dirty="0">
                <a:solidFill>
                  <a:srgbClr val="0070C0"/>
                </a:solidFill>
              </a:rPr>
              <a:t>nije ispunio </a:t>
            </a:r>
            <a:r>
              <a:rPr lang="hr-HR" sz="1600" dirty="0"/>
              <a:t>obećanje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hr-HR" sz="1600" b="1" dirty="0">
                <a:solidFill>
                  <a:srgbClr val="A21A5C"/>
                </a:solidFill>
              </a:rPr>
              <a:t>3,6%</a:t>
            </a:r>
            <a:r>
              <a:rPr lang="hr-HR" sz="1600" dirty="0"/>
              <a:t> </a:t>
            </a:r>
            <a:r>
              <a:rPr lang="hr-HR" sz="1600" dirty="0" smtClean="0"/>
              <a:t>partner </a:t>
            </a:r>
            <a:r>
              <a:rPr lang="hr-HR" sz="1600" b="1" dirty="0">
                <a:solidFill>
                  <a:srgbClr val="A21A5C"/>
                </a:solidFill>
              </a:rPr>
              <a:t>odmah odbio </a:t>
            </a:r>
            <a:r>
              <a:rPr lang="hr-HR" sz="1600" dirty="0"/>
              <a:t>takvu mogućnost.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177" y="3429000"/>
            <a:ext cx="5029975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r-HR" dirty="0" smtClean="0"/>
              <a:t>Jesu li ikada zatražile od partnera da preuzmu veći udio u brizi za djecu:</a:t>
            </a:r>
            <a:endParaRPr lang="hr-HR" dirty="0"/>
          </a:p>
        </p:txBody>
      </p:sp>
      <p:sp>
        <p:nvSpPr>
          <p:cNvPr id="11" name="TextBox 10"/>
          <p:cNvSpPr txBox="1"/>
          <p:nvPr/>
        </p:nvSpPr>
        <p:spPr>
          <a:xfrm>
            <a:off x="533636" y="5958394"/>
            <a:ext cx="66306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b="1" i="1" dirty="0" smtClean="0">
                <a:solidFill>
                  <a:srgbClr val="A21A5C"/>
                </a:solidFill>
              </a:rPr>
              <a:t>REZULTATI istraživanja </a:t>
            </a:r>
            <a:r>
              <a:rPr lang="hr-HR" sz="1050" dirty="0" smtClean="0"/>
              <a:t>Pravobraniteljice za ravnopravnost spolova: </a:t>
            </a:r>
            <a:r>
              <a:rPr lang="hr-HR" sz="1050" b="1" i="1" dirty="0">
                <a:solidFill>
                  <a:srgbClr val="A21A5C"/>
                </a:solidFill>
              </a:rPr>
              <a:t>„Položaj trudnica i majki sa malom djecom na tržištu rada“</a:t>
            </a:r>
            <a:r>
              <a:rPr lang="hr-HR" sz="1050" dirty="0">
                <a:solidFill>
                  <a:srgbClr val="A21A5C"/>
                </a:solidFill>
              </a:rPr>
              <a:t> </a:t>
            </a:r>
            <a:endParaRPr lang="hr-HR" sz="10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664" y="3395196"/>
            <a:ext cx="1945701" cy="136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77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3510" y="1347139"/>
            <a:ext cx="59046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i="1" dirty="0" smtClean="0">
                <a:solidFill>
                  <a:srgbClr val="A21A5C"/>
                </a:solidFill>
              </a:rPr>
              <a:t>poražavajuću raširenost diskriminacije žena</a:t>
            </a:r>
            <a:r>
              <a:rPr lang="hr-HR" i="1" dirty="0" smtClean="0"/>
              <a:t> </a:t>
            </a:r>
            <a:r>
              <a:rPr lang="hr-HR" i="1" dirty="0" smtClean="0">
                <a:solidFill>
                  <a:srgbClr val="A21A5C"/>
                </a:solidFill>
              </a:rPr>
              <a:t>temeljem njihove trudnoće</a:t>
            </a:r>
            <a:r>
              <a:rPr lang="hr-HR" i="1" dirty="0" smtClean="0"/>
              <a:t>, </a:t>
            </a:r>
          </a:p>
          <a:p>
            <a:pPr marL="342900" lvl="0" indent="-342900">
              <a:buFont typeface="+mj-lt"/>
              <a:buAutoNum type="arabicPeriod"/>
            </a:pPr>
            <a:r>
              <a:rPr lang="hr-HR" i="1" dirty="0" smtClean="0">
                <a:solidFill>
                  <a:srgbClr val="A21A5C"/>
                </a:solidFill>
              </a:rPr>
              <a:t>neravnomjernu raspodjelu </a:t>
            </a:r>
            <a:r>
              <a:rPr lang="hr-HR" i="1" dirty="0"/>
              <a:t>brige za djecu unutar obitelji;</a:t>
            </a:r>
          </a:p>
          <a:p>
            <a:pPr marL="342900" lvl="0" indent="-342900">
              <a:buFont typeface="+mj-lt"/>
              <a:buAutoNum type="arabicPeriod"/>
            </a:pPr>
            <a:r>
              <a:rPr lang="hr-HR" i="1" dirty="0" smtClean="0">
                <a:solidFill>
                  <a:srgbClr val="A21A5C"/>
                </a:solidFill>
              </a:rPr>
              <a:t>potrebu </a:t>
            </a:r>
            <a:r>
              <a:rPr lang="hr-HR" i="1" dirty="0">
                <a:solidFill>
                  <a:srgbClr val="A21A5C"/>
                </a:solidFill>
              </a:rPr>
              <a:t>za osvješćivanjem žena </a:t>
            </a:r>
            <a:r>
              <a:rPr lang="hr-HR" i="1" dirty="0"/>
              <a:t>u pogledu zakonskih jamstava koja štite njihove interese </a:t>
            </a:r>
            <a:r>
              <a:rPr lang="hr-HR" i="1" dirty="0" smtClean="0"/>
              <a:t>za </a:t>
            </a:r>
            <a:r>
              <a:rPr lang="hr-HR" i="1" dirty="0"/>
              <a:t>vrijeme trudnoće;</a:t>
            </a:r>
          </a:p>
          <a:p>
            <a:pPr marL="342900" lvl="0" indent="-342900">
              <a:buFont typeface="+mj-lt"/>
              <a:buAutoNum type="arabicPeriod"/>
            </a:pPr>
            <a:r>
              <a:rPr lang="hr-HR" i="1" dirty="0" smtClean="0"/>
              <a:t>da </a:t>
            </a:r>
            <a:r>
              <a:rPr lang="hr-HR" i="1" dirty="0" smtClean="0">
                <a:solidFill>
                  <a:srgbClr val="A21A5C"/>
                </a:solidFill>
              </a:rPr>
              <a:t>poslodavci </a:t>
            </a:r>
            <a:r>
              <a:rPr lang="hr-HR" i="1" dirty="0" smtClean="0"/>
              <a:t>najvećim </a:t>
            </a:r>
            <a:r>
              <a:rPr lang="hr-HR" i="1" dirty="0"/>
              <a:t>dijelom </a:t>
            </a:r>
            <a:r>
              <a:rPr lang="hr-HR" i="1" dirty="0">
                <a:solidFill>
                  <a:srgbClr val="A21A5C"/>
                </a:solidFill>
              </a:rPr>
              <a:t>ne poštuju zakonske obveze </a:t>
            </a:r>
            <a:r>
              <a:rPr lang="hr-HR" i="1" dirty="0" smtClean="0">
                <a:solidFill>
                  <a:srgbClr val="A21A5C"/>
                </a:solidFill>
              </a:rPr>
              <a:t>prema </a:t>
            </a:r>
            <a:r>
              <a:rPr lang="hr-HR" i="1" dirty="0">
                <a:solidFill>
                  <a:srgbClr val="A21A5C"/>
                </a:solidFill>
              </a:rPr>
              <a:t>trudnicama i ženama s malom djecom</a:t>
            </a:r>
            <a:r>
              <a:rPr lang="hr-HR" i="1" dirty="0"/>
              <a:t>;</a:t>
            </a:r>
          </a:p>
          <a:p>
            <a:pPr marL="342900" lvl="0" indent="-342900">
              <a:buFont typeface="+mj-lt"/>
              <a:buAutoNum type="arabicPeriod"/>
            </a:pPr>
            <a:r>
              <a:rPr lang="hr-HR" i="1" dirty="0" smtClean="0">
                <a:solidFill>
                  <a:srgbClr val="A21A5C"/>
                </a:solidFill>
              </a:rPr>
              <a:t>nepovjerenje</a:t>
            </a:r>
            <a:r>
              <a:rPr lang="hr-HR" i="1" dirty="0" smtClean="0"/>
              <a:t> </a:t>
            </a:r>
            <a:r>
              <a:rPr lang="hr-HR" i="1" dirty="0"/>
              <a:t>trudnica i žena s malom djecom prema učinkovitosti </a:t>
            </a:r>
            <a:r>
              <a:rPr lang="hr-HR" i="1" dirty="0">
                <a:solidFill>
                  <a:srgbClr val="A21A5C"/>
                </a:solidFill>
              </a:rPr>
              <a:t>postojećeg sustava zaštite </a:t>
            </a:r>
            <a:r>
              <a:rPr lang="hr-HR" i="1" dirty="0"/>
              <a:t>od ovog oblika </a:t>
            </a:r>
            <a:r>
              <a:rPr lang="hr-HR" i="1" dirty="0" smtClean="0"/>
              <a:t>diskriminacije; </a:t>
            </a:r>
          </a:p>
          <a:p>
            <a:pPr marL="342900" lvl="0" indent="-342900">
              <a:buFont typeface="+mj-lt"/>
              <a:buAutoNum type="arabicPeriod"/>
            </a:pPr>
            <a:r>
              <a:rPr lang="hr-HR" i="1" dirty="0" smtClean="0">
                <a:solidFill>
                  <a:srgbClr val="A21A5C"/>
                </a:solidFill>
              </a:rPr>
              <a:t>potrebu </a:t>
            </a:r>
            <a:r>
              <a:rPr lang="hr-HR" i="1" dirty="0">
                <a:solidFill>
                  <a:srgbClr val="A21A5C"/>
                </a:solidFill>
              </a:rPr>
              <a:t>za unaprijeđenijem zakonskog okvira </a:t>
            </a:r>
            <a:r>
              <a:rPr lang="hr-HR" i="1" dirty="0"/>
              <a:t>zaštite trudnica i majki s malom </a:t>
            </a:r>
            <a:r>
              <a:rPr lang="hr-HR" i="1" dirty="0" smtClean="0"/>
              <a:t>djecom.</a:t>
            </a:r>
            <a:endParaRPr lang="hr-HR" i="1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31442" y="0"/>
            <a:ext cx="6336704" cy="338554"/>
          </a:xfrm>
          <a:prstGeom prst="rect">
            <a:avLst/>
          </a:prstGeom>
          <a:solidFill>
            <a:srgbClr val="A21A5C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600" dirty="0">
                <a:solidFill>
                  <a:schemeClr val="bg1"/>
                </a:solidFill>
                <a:latin typeface="Baskerville Old Face" pitchFamily="18" charset="0"/>
              </a:rPr>
              <a:t>PRAVOBRANITELJICA ZA RAVNOPRAVNOST SPOLOVA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59" y="5947578"/>
            <a:ext cx="980093" cy="53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99592" y="692696"/>
            <a:ext cx="7344816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dirty="0"/>
              <a:t>Vezano za hrvatsko tržište rada, istraživanje je pokazalo: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533" y="2132856"/>
            <a:ext cx="1419225" cy="26193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3636" y="5958394"/>
            <a:ext cx="66306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b="1" i="1" dirty="0" smtClean="0">
                <a:solidFill>
                  <a:srgbClr val="A21A5C"/>
                </a:solidFill>
              </a:rPr>
              <a:t>REZULTATI istraživanja </a:t>
            </a:r>
            <a:r>
              <a:rPr lang="hr-HR" sz="1050" dirty="0" smtClean="0"/>
              <a:t>Pravobraniteljice za ravnopravnost spolova: </a:t>
            </a:r>
            <a:r>
              <a:rPr lang="hr-HR" sz="1050" b="1" i="1" dirty="0">
                <a:solidFill>
                  <a:srgbClr val="A21A5C"/>
                </a:solidFill>
              </a:rPr>
              <a:t>„Položaj trudnica i majki sa malom djecom na tržištu rada“</a:t>
            </a:r>
            <a:r>
              <a:rPr lang="hr-HR" sz="1050" dirty="0">
                <a:solidFill>
                  <a:srgbClr val="A21A5C"/>
                </a:solidFill>
              </a:rPr>
              <a:t> </a:t>
            </a: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25818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608</TotalTime>
  <Words>971</Words>
  <Application>Microsoft Office PowerPoint</Application>
  <PresentationFormat>On-screen Show (4:3)</PresentationFormat>
  <Paragraphs>117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nevenka sudar</dc:creator>
  <cp:lastModifiedBy>nevenka sudar</cp:lastModifiedBy>
  <cp:revision>56</cp:revision>
  <dcterms:created xsi:type="dcterms:W3CDTF">2013-04-05T10:49:27Z</dcterms:created>
  <dcterms:modified xsi:type="dcterms:W3CDTF">2013-12-09T14:31:14Z</dcterms:modified>
</cp:coreProperties>
</file>